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3" r:id="rId13"/>
    <p:sldId id="322" r:id="rId14"/>
    <p:sldId id="331" r:id="rId15"/>
    <p:sldId id="333" r:id="rId16"/>
    <p:sldId id="336" r:id="rId17"/>
    <p:sldId id="335" r:id="rId18"/>
    <p:sldId id="332" r:id="rId19"/>
    <p:sldId id="337" r:id="rId20"/>
    <p:sldId id="338" r:id="rId21"/>
    <p:sldId id="339" r:id="rId22"/>
    <p:sldId id="340" r:id="rId23"/>
    <p:sldId id="342" r:id="rId24"/>
    <p:sldId id="348" r:id="rId25"/>
    <p:sldId id="349" r:id="rId26"/>
    <p:sldId id="343" r:id="rId27"/>
    <p:sldId id="344" r:id="rId28"/>
    <p:sldId id="350" r:id="rId29"/>
    <p:sldId id="345" r:id="rId30"/>
    <p:sldId id="353" r:id="rId31"/>
    <p:sldId id="354" r:id="rId32"/>
    <p:sldId id="351" r:id="rId33"/>
    <p:sldId id="346" r:id="rId34"/>
    <p:sldId id="357" r:id="rId35"/>
    <p:sldId id="356" r:id="rId36"/>
    <p:sldId id="359" r:id="rId37"/>
    <p:sldId id="360" r:id="rId38"/>
    <p:sldId id="361" r:id="rId39"/>
    <p:sldId id="347" r:id="rId40"/>
    <p:sldId id="362" r:id="rId41"/>
    <p:sldId id="366" r:id="rId42"/>
    <p:sldId id="363" r:id="rId43"/>
    <p:sldId id="365" r:id="rId44"/>
    <p:sldId id="325" r:id="rId45"/>
    <p:sldId id="329" r:id="rId46"/>
    <p:sldId id="367" r:id="rId47"/>
    <p:sldId id="368" r:id="rId48"/>
    <p:sldId id="364" r:id="rId49"/>
    <p:sldId id="334" r:id="rId50"/>
    <p:sldId id="308" r:id="rId51"/>
    <p:sldId id="316" r:id="rId52"/>
    <p:sldId id="293" r:id="rId53"/>
    <p:sldId id="306" r:id="rId54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002" y="66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26/01/2026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487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02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045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8838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Boxplot</a:t>
            </a:r>
            <a:r>
              <a:rPr lang="pt-BR" dirty="0"/>
              <a:t> (IQR) -&gt; usado quando as dados tem distribuições assimétricas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5212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2BE96-2C19-C317-F345-A0F58B3A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9F738-3641-982D-DF14-18CC25D5B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21A17-E161-087C-8FF0-420CD8108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E132E-3E69-8E11-2C3C-D362D683B4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349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039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7051A-A66A-B286-1A74-E308F2644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D327E-B406-7B9D-0E9B-F7881E757B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219ACF-7FA1-B46B-AACB-195955807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B479F-5E22-C1A5-F869-73193D8A00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009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Apoiar decisões de modelagem</a:t>
            </a:r>
          </a:p>
          <a:p>
            <a:r>
              <a:rPr lang="pt-BR" dirty="0"/>
              <a:t>Relações entre variáveis ajudam a:</a:t>
            </a:r>
          </a:p>
          <a:p>
            <a:r>
              <a:rPr lang="pt-BR" dirty="0"/>
              <a:t>selecionar atributos relevantes</a:t>
            </a:r>
          </a:p>
          <a:p>
            <a:r>
              <a:rPr lang="pt-BR" dirty="0"/>
              <a:t>remover variáveis redundantes</a:t>
            </a:r>
          </a:p>
          <a:p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r>
              <a:rPr lang="pt-BR" dirty="0"/>
              <a:t>escolher modelos adequados</a:t>
            </a:r>
          </a:p>
          <a:p>
            <a:r>
              <a:rPr lang="pt-BR" dirty="0"/>
              <a:t>📌 Exemplo:</a:t>
            </a:r>
          </a:p>
          <a:p>
            <a:r>
              <a:rPr lang="pt-BR" dirty="0"/>
              <a:t>Forte correlação linear → regressão linear pode funcionar bem</a:t>
            </a:r>
          </a:p>
          <a:p>
            <a:r>
              <a:rPr lang="pt-BR" dirty="0"/>
              <a:t>Relação não linear → árvore, kernel, redes neurais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771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69984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8398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Referencias</a:t>
            </a:r>
          </a:p>
          <a:p>
            <a:r>
              <a:rPr lang="pt-BR" dirty="0">
                <a:hlinkClick r:id="rId3"/>
              </a:rPr>
              <a:t>[1] https://www.kaggle.com/code/imoore/intro-to-exploratory-data-analysis-eda-in-python</a:t>
            </a:r>
            <a:endParaRPr lang="pt-BR" dirty="0"/>
          </a:p>
          <a:p>
            <a:r>
              <a:rPr lang="pt-BR" dirty="0"/>
              <a:t>[2] https://www.kaggle.com/code/rpsuraj/outlier-detection-techniques-simplified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jpeg"/><Relationship Id="rId4" Type="http://schemas.openxmlformats.org/officeDocument/2006/relationships/image" Target="../media/image3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716684" y="1825624"/>
            <a:ext cx="53035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inferior da caixa</a:t>
            </a:r>
            <a:r>
              <a:rPr lang="pt-BR" sz="2800" dirty="0"/>
              <a:t> → primeiro quartil (Q1): 25% dos dados estão abaixo desse valor.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 dentro da caixa </a:t>
            </a:r>
            <a:r>
              <a:rPr lang="pt-BR" sz="2800" dirty="0"/>
              <a:t>→ mediana (Q2): valor central dos dados. Metade dos valores está acima e metade abaixo.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superior da caixa</a:t>
            </a:r>
            <a:r>
              <a:rPr lang="pt-BR" sz="2800" dirty="0"/>
              <a:t> → terceiro quartil (Q3): 75% dos dados estão abaixo desse valor.</a:t>
            </a:r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Caixa </a:t>
            </a:r>
            <a:r>
              <a:rPr lang="pt-BR" sz="2800" dirty="0"/>
              <a:t>→ intervalo interquartil (IQR = Q3-Q1): mostra a variabilidade dos dados em torno da mediana.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800" dirty="0"/>
              <a:t>Se a mediana estiver deslocada dentro da caixa, indica </a:t>
            </a:r>
            <a:r>
              <a:rPr lang="pt-BR" sz="2800" b="1" dirty="0"/>
              <a:t>assimetria</a:t>
            </a:r>
            <a:r>
              <a:rPr lang="pt-BR" sz="2800" dirty="0"/>
              <a:t> na distribuição.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297335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Linhas que saem da caixa</a:t>
            </a:r>
            <a:r>
              <a:rPr lang="pt-BR" sz="2800" dirty="0"/>
              <a:t> → bigodes (</a:t>
            </a:r>
            <a:r>
              <a:rPr lang="pt-BR" sz="2800" i="1" dirty="0" err="1"/>
              <a:t>whiskers</a:t>
            </a:r>
            <a:r>
              <a:rPr lang="pt-BR" sz="2800" dirty="0"/>
              <a:t>): vão até o menor e maior valores que não são </a:t>
            </a:r>
            <a:r>
              <a:rPr lang="pt-BR" sz="2800" i="1" dirty="0" err="1"/>
              <a:t>outliers</a:t>
            </a:r>
            <a:r>
              <a:rPr lang="pt-BR" sz="2800" dirty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Os limites são geralmente definidos por: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Q1 − 1.5×IQR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Q3 + 1.5×IQR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Pontos fora dos bigodes </a:t>
            </a:r>
            <a:r>
              <a:rPr lang="pt-BR" sz="2800" dirty="0"/>
              <a:t>→ possíveis </a:t>
            </a:r>
            <a:r>
              <a:rPr lang="pt-BR" sz="2800" i="1" dirty="0" err="1"/>
              <a:t>outliers</a:t>
            </a:r>
            <a:r>
              <a:rPr lang="pt-BR" sz="2800" dirty="0"/>
              <a:t>: são os valores abaixo e acima dos intervalos anteriores.</a:t>
            </a:r>
          </a:p>
        </p:txBody>
      </p:sp>
    </p:spTree>
    <p:extLst>
      <p:ext uri="{BB962C8B-B14F-4D97-AF65-F5344CB8AC3E}">
        <p14:creationId xmlns:p14="http://schemas.microsoft.com/office/powerpoint/2010/main" val="81350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Mede quantos desvios-padrão um valor está distante da média da distribuição.</a:t>
                </a:r>
              </a:p>
              <a:p>
                <a:r>
                  <a:rPr lang="pt-BR" dirty="0"/>
                  <a:t>Assume que os dados seguem uma distribuição semelhante à normal.</a:t>
                </a:r>
              </a:p>
              <a:p>
                <a:r>
                  <a:rPr lang="pt-BR" dirty="0"/>
                  <a:t>99.7% dos valores estão dentro do intervalo de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dirty="0"/>
                  <a:t>Assim, assume-se que valores maiores do que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 são possíveis </a:t>
                </a:r>
                <a:r>
                  <a:rPr lang="pt-BR" i="1" dirty="0" err="1"/>
                  <a:t>outliers</a:t>
                </a:r>
                <a:r>
                  <a:rPr lang="pt-BR" dirty="0"/>
                  <a:t>, pois são valores raros.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  <a:blipFill rotWithShape="0">
                <a:blip r:embed="rId2"/>
                <a:stretch>
                  <a:fillRect l="-1914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Z Scores (Z Value) &amp; Z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5346"/>
          <a:stretch/>
        </p:blipFill>
        <p:spPr bwMode="auto">
          <a:xfrm>
            <a:off x="415636" y="2288566"/>
            <a:ext cx="4771506" cy="38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Z-score de um valor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é calculado 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pt-BR" dirty="0"/>
              </a:p>
              <a:p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indica a distância até a média: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pt-BR" dirty="0"/>
                  <a:t>→ valor igual à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pt-BR" dirty="0"/>
                  <a:t> → 1 desvio-padrão acima da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pt-BR" dirty="0"/>
                  <a:t> → 2 desvios-padrão abaixo da média</a:t>
                </a:r>
              </a:p>
              <a:p>
                <a:pPr marL="0" indent="0">
                  <a:buNone/>
                </a:pPr>
                <a:endParaRPr lang="pt-B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  <a:blipFill rotWithShape="0">
                <a:blip r:embed="rId2"/>
                <a:stretch>
                  <a:fillRect l="-2099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8" descr="Master NIR Outlier Detection in Food Manufactur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r="10317"/>
          <a:stretch/>
        </p:blipFill>
        <p:spPr bwMode="auto">
          <a:xfrm>
            <a:off x="127462" y="2366123"/>
            <a:ext cx="5968538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57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/>
              <a:t>Z-score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(include='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').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np.abs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stats.zscore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]))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 = (</a:t>
            </a: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&gt; 3).</a:t>
            </a:r>
            <a:r>
              <a:rPr lang="pt-BR" dirty="0" err="1">
                <a:latin typeface="Consolas" panose="020B0609020204030204" pitchFamily="49" charset="0"/>
              </a:rPr>
              <a:t>any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axis</a:t>
            </a:r>
            <a:r>
              <a:rPr lang="pt-BR" dirty="0">
                <a:latin typeface="Consolas" panose="020B0609020204030204" pitchFamily="49" charset="0"/>
              </a:rPr>
              <a:t>=1)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df_outliers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88738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0D2E-90CD-0147-9BD4-AEFA3D9C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</a:t>
            </a:r>
            <a:r>
              <a:rPr lang="pt-BR" dirty="0" err="1"/>
              <a:t>boxplot</a:t>
            </a:r>
            <a:r>
              <a:rPr lang="pt-BR" dirty="0"/>
              <a:t> (IQR)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05BC-BEC5-E7AB-3253-7C4A1055E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23171" cy="5032375"/>
          </a:xfrm>
        </p:spPr>
        <p:txBody>
          <a:bodyPr>
            <a:normAutofit/>
          </a:bodyPr>
          <a:lstStyle/>
          <a:p>
            <a:r>
              <a:rPr lang="pt-BR" dirty="0"/>
              <a:t>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Robusto a valores extremos, pois usa </a:t>
            </a:r>
            <a:r>
              <a:rPr lang="pt-BR" dirty="0" err="1"/>
              <a:t>quantis</a:t>
            </a:r>
            <a:r>
              <a:rPr lang="pt-BR" dirty="0"/>
              <a:t> e não média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mesmo com distribuições assimétricas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Fácil de interpretar visualmente (</a:t>
            </a:r>
            <a:r>
              <a:rPr lang="pt-BR" i="1" dirty="0" err="1"/>
              <a:t>boxplots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assume nenhuma distribuição específica dos dados, i.e., independente da forma da distribuição</a:t>
            </a:r>
          </a:p>
          <a:p>
            <a:r>
              <a:rPr lang="pt-BR" dirty="0"/>
              <a:t>Desvantagens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falhar em distribuições multimodais (vários picos)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fator 1.5 é empírico e pode não ser ideal em todos os contextos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Em conjuntos de dados grandes, pode definir muitos pontos como outliers ou não mostrar o verdadeiro intervalo dos dados em conjuntos menores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Ineficaz para conjuntos de dados pequenos, pois não representam a distribuição com precisão</a:t>
            </a:r>
          </a:p>
        </p:txBody>
      </p:sp>
    </p:spTree>
    <p:extLst>
      <p:ext uri="{BB962C8B-B14F-4D97-AF65-F5344CB8AC3E}">
        <p14:creationId xmlns:p14="http://schemas.microsoft.com/office/powerpoint/2010/main" val="2572821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11E60-97D7-DBC9-9FE6-EB1069DFE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8CC6-79E6-492B-E81B-EF9B20BF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Z-score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Funciona bem quando os dados seguem uma distribuição aproximadamente normal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Permite comparar atributos em escalas diferentes (dados são padronizados)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Simples de calcular e interpretar</a:t>
                </a:r>
              </a:p>
              <a:p>
                <a:r>
                  <a:rPr lang="pt-BR" dirty="0"/>
                  <a:t>Desvantagens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Sensível a outliers, pois média e desvio-padrão são afetados por valores extremos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Não funciona bem com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Pode gerar muitos falsos positivos em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Parâmetros são necessários: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da população devem ser conhecidos. 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dirty="0"/>
                  <a:t>Caso contrário, devem ser usadas estimativas da amostra, o que pode ser um problema com </a:t>
                </a:r>
                <a:r>
                  <a:rPr lang="pt-BR" i="1" dirty="0" err="1"/>
                  <a:t>datasets</a:t>
                </a:r>
                <a:r>
                  <a:rPr lang="pt-BR" dirty="0"/>
                  <a:t> pequenos.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  <a:blipFill>
                <a:blip r:embed="rId3"/>
                <a:stretch>
                  <a:fillRect l="-978" t="-1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7511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F632-6282-292B-2F7F-A488A69BF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métodos para detecção de </a:t>
            </a:r>
            <a:r>
              <a:rPr lang="pt-BR" i="1" dirty="0"/>
              <a:t>outliers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9AFE1-4AE2-748B-0989-60E24E26D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43" y="1825624"/>
            <a:ext cx="6085113" cy="5032375"/>
          </a:xfrm>
        </p:spPr>
        <p:txBody>
          <a:bodyPr/>
          <a:lstStyle/>
          <a:p>
            <a:r>
              <a:rPr lang="pt-BR" dirty="0"/>
              <a:t>Além de IQR e z-score, existem técnicas mais avançadas para detectar outliers, especialmente em dados complexos, multidimensionais ou não gaussianos.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algortimos</a:t>
            </a:r>
            <a:r>
              <a:rPr lang="en-US" dirty="0"/>
              <a:t> de ML: Isolation Forest, Local Outlier Factor, One-Class SVM, Autoencoders.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visuais</a:t>
            </a:r>
            <a:r>
              <a:rPr lang="en-US" dirty="0"/>
              <a:t>: </a:t>
            </a:r>
            <a:r>
              <a:rPr lang="pt-BR" dirty="0" err="1"/>
              <a:t>Violin</a:t>
            </a:r>
            <a:r>
              <a:rPr lang="pt-BR" dirty="0"/>
              <a:t> </a:t>
            </a:r>
            <a:r>
              <a:rPr lang="pt-BR" dirty="0" err="1"/>
              <a:t>plot</a:t>
            </a:r>
            <a:endParaRPr lang="pt-BR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pt-BR" dirty="0"/>
              <a:t>Combina </a:t>
            </a:r>
            <a:r>
              <a:rPr lang="pt-BR" i="1" dirty="0" err="1"/>
              <a:t>boxplot</a:t>
            </a:r>
            <a:r>
              <a:rPr lang="pt-BR" dirty="0"/>
              <a:t> com densidade, destacando assimetrias.</a:t>
            </a:r>
            <a:endParaRPr lang="en-US" dirty="0"/>
          </a:p>
        </p:txBody>
      </p:sp>
      <p:pic>
        <p:nvPicPr>
          <p:cNvPr id="2050" name="Picture 2" descr="How to Interpret Violin Charts - LabXchange">
            <a:extLst>
              <a:ext uri="{FF2B5EF4-FFF2-40B4-BE49-F238E27FC236}">
                <a16:creationId xmlns:a16="http://schemas.microsoft.com/office/drawing/2014/main" id="{11364164-7F4D-03F3-93C9-6F600D1DF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" t="5324" r="4667" b="5324"/>
          <a:stretch>
            <a:fillRect/>
          </a:stretch>
        </p:blipFill>
        <p:spPr bwMode="auto">
          <a:xfrm>
            <a:off x="304801" y="1997205"/>
            <a:ext cx="5387743" cy="401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7599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a distância interquartil (IQR)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Q1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].quantile(0.25)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Q3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].quantile(0.75)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IQR = Q3 - Q1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df_sem_outliers_iqr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~((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&lt; (Q1 - 1.5 * IQR)) |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  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&gt; (Q3 + 1.5 * IQR))).any(axis=1)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]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b="1" dirty="0"/>
              <a:t>OBS</a:t>
            </a:r>
            <a:r>
              <a:rPr lang="en-US" sz="2200" dirty="0"/>
              <a:t>.: </a:t>
            </a:r>
            <a:r>
              <a:rPr lang="en-US" sz="2000" dirty="0">
                <a:latin typeface="Consolas" panose="020B0609020204030204" pitchFamily="49" charset="0"/>
              </a:rPr>
              <a:t>’any(axis=1)’ 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se qualquer coluna daquela linha for </a:t>
            </a:r>
            <a:r>
              <a:rPr lang="pt-BR" sz="2000" i="1" dirty="0"/>
              <a:t>outlier</a:t>
            </a:r>
            <a:r>
              <a:rPr lang="pt-BR" sz="2000" dirty="0"/>
              <a:t> (i.e., </a:t>
            </a:r>
            <a:r>
              <a:rPr lang="pt-BR" sz="2000" dirty="0" err="1"/>
              <a:t>True</a:t>
            </a:r>
            <a:r>
              <a:rPr lang="pt-BR" sz="2000" dirty="0"/>
              <a:t>). Assim, mantemos o dataset com o mesmo número de linhas.</a:t>
            </a:r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C2A6C-BECC-337A-4393-0CFA0419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2037-52C7-5E4B-D1EC-81E4B347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F7DF-7AAA-4712-251C-F085B778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Z-score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np.abs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stats.zscore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], </a:t>
            </a:r>
            <a:r>
              <a:rPr lang="en-US" sz="2200" dirty="0" err="1">
                <a:latin typeface="Consolas" panose="020B0609020204030204" pitchFamily="49" charset="0"/>
              </a:rPr>
              <a:t>nan_policy</a:t>
            </a:r>
            <a:r>
              <a:rPr lang="en-US" sz="2200" dirty="0">
                <a:latin typeface="Consolas" panose="020B0609020204030204" pitchFamily="49" charset="0"/>
              </a:rPr>
              <a:t>='omit'))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df_sem_outliers_z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[(</a:t>
            </a: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&lt; 3).all(axis=1)]</a:t>
            </a:r>
          </a:p>
          <a:p>
            <a:pPr marL="457200" lvl="1" indent="0">
              <a:buNone/>
            </a:pPr>
            <a:endParaRPr lang="en-US" sz="2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b="1" dirty="0"/>
              <a:t>OBS.1</a:t>
            </a:r>
            <a:r>
              <a:rPr lang="pt-BR" sz="2000" dirty="0"/>
              <a:t>: Ignora valores </a:t>
            </a:r>
            <a:r>
              <a:rPr lang="pt-BR" sz="2000" dirty="0" err="1"/>
              <a:t>NaN</a:t>
            </a:r>
            <a:r>
              <a:rPr lang="pt-BR" sz="2000" dirty="0"/>
              <a:t> no cálculo da média e do desvio padrão.</a:t>
            </a:r>
            <a:endParaRPr lang="en-US" sz="22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/>
              <a:t>OBS.2</a:t>
            </a:r>
            <a:r>
              <a:rPr lang="en-US" sz="2000" dirty="0"/>
              <a:t>: </a:t>
            </a:r>
            <a:r>
              <a:rPr lang="en-US" sz="2200" dirty="0">
                <a:latin typeface="Consolas" panose="020B0609020204030204" pitchFamily="49" charset="0"/>
              </a:rPr>
              <a:t>‘all(axis=1)’ </a:t>
            </a:r>
            <a:r>
              <a:rPr lang="en-US" sz="2000" dirty="0"/>
              <a:t>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somente se todas as colunas daquela linha tiverem </a:t>
            </a:r>
            <a:r>
              <a:rPr lang="pt-BR" dirty="0"/>
              <a:t>|z| &lt; 3, i.e., </a:t>
            </a:r>
            <a:r>
              <a:rPr lang="pt-BR" sz="2000" dirty="0"/>
              <a:t>se qualquer variável da linha for </a:t>
            </a:r>
            <a:r>
              <a:rPr lang="pt-BR" sz="2000" i="1" dirty="0"/>
              <a:t>outlier</a:t>
            </a:r>
            <a:r>
              <a:rPr lang="pt-BR" sz="2000" dirty="0"/>
              <a:t>, a linha inteira é removida.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28984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7F4E2-A953-BA95-B11A-4967A894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pic>
        <p:nvPicPr>
          <p:cNvPr id="2050" name="Picture 2" descr="Correlation vs causation - don't let them fool you - Aspect Market Research">
            <a:extLst>
              <a:ext uri="{FF2B5EF4-FFF2-40B4-BE49-F238E27FC236}">
                <a16:creationId xmlns:a16="http://schemas.microsoft.com/office/drawing/2014/main" id="{BDA73783-9421-1C6B-DEFC-9B1398388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14" y="2028143"/>
            <a:ext cx="5247961" cy="3716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rrelation is not causation">
            <a:extLst>
              <a:ext uri="{FF2B5EF4-FFF2-40B4-BE49-F238E27FC236}">
                <a16:creationId xmlns:a16="http://schemas.microsoft.com/office/drawing/2014/main" id="{60AD3142-014A-6193-D629-4BB0A9D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809" y="2028143"/>
            <a:ext cx="5449877" cy="38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3F8E73-552B-AEF7-1615-B0220AB98277}"/>
              </a:ext>
            </a:extLst>
          </p:cNvPr>
          <p:cNvSpPr txBox="1"/>
          <p:nvPr/>
        </p:nvSpPr>
        <p:spPr>
          <a:xfrm>
            <a:off x="2042299" y="5799364"/>
            <a:ext cx="81074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Importante!</a:t>
            </a:r>
          </a:p>
          <a:p>
            <a:pPr algn="ctr"/>
            <a:r>
              <a:rPr lang="en-US" sz="2800" b="1" dirty="0" err="1"/>
              <a:t>Correlação</a:t>
            </a:r>
            <a:r>
              <a:rPr lang="en-US" sz="2800" b="1" dirty="0"/>
              <a:t> </a:t>
            </a:r>
            <a:r>
              <a:rPr lang="en-US" sz="2800" b="1" dirty="0" err="1"/>
              <a:t>não</a:t>
            </a:r>
            <a:r>
              <a:rPr lang="en-US" sz="2800" b="1" dirty="0"/>
              <a:t> </a:t>
            </a:r>
            <a:r>
              <a:rPr lang="en-US" sz="2800" b="1" dirty="0" err="1"/>
              <a:t>implica</a:t>
            </a:r>
            <a:r>
              <a:rPr lang="en-US" sz="2800" b="1" dirty="0"/>
              <a:t> </a:t>
            </a:r>
            <a:r>
              <a:rPr lang="en-US" sz="2800" b="1" dirty="0" err="1"/>
              <a:t>causalidade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64741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486" y="1825624"/>
            <a:ext cx="6446720" cy="5032375"/>
          </a:xfrm>
        </p:spPr>
        <p:txBody>
          <a:bodyPr>
            <a:normAutofit/>
          </a:bodyPr>
          <a:lstStyle/>
          <a:p>
            <a:r>
              <a:rPr lang="pt-BR" dirty="0"/>
              <a:t>Objetivo</a:t>
            </a:r>
            <a:r>
              <a:rPr lang="en-US" dirty="0"/>
              <a:t>: </a:t>
            </a:r>
            <a:r>
              <a:rPr lang="pt-BR" dirty="0"/>
              <a:t>descobrir padrões e estruturas escondidas nos dados.</a:t>
            </a:r>
          </a:p>
          <a:p>
            <a:r>
              <a:rPr lang="pt-BR" dirty="0"/>
              <a:t>Relações entre variáveis revelam: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agrupamentos naturais</a:t>
            </a:r>
          </a:p>
          <a:p>
            <a:r>
              <a:rPr lang="pt-BR" dirty="0"/>
              <a:t>Ao analisar relações, podemos responder: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que realmente influencia o target?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Essa variável faz sentido nesse contexto?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Esse comportamento é esperado ou estranho?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08F25E-9273-70BA-8BC7-B1661FAB9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82"/>
          <a:stretch>
            <a:fillRect/>
          </a:stretch>
        </p:blipFill>
        <p:spPr>
          <a:xfrm>
            <a:off x="320460" y="2134267"/>
            <a:ext cx="2386946" cy="2656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4A51A9-BCCC-5A49-03E1-C55920166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2"/>
          <a:stretch>
            <a:fillRect/>
          </a:stretch>
        </p:blipFill>
        <p:spPr>
          <a:xfrm>
            <a:off x="2867117" y="2134267"/>
            <a:ext cx="2386946" cy="26561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32EA1-4326-D179-08AF-928B6FFB0A14}"/>
              </a:ext>
            </a:extLst>
          </p:cNvPr>
          <p:cNvSpPr txBox="1"/>
          <p:nvPr/>
        </p:nvSpPr>
        <p:spPr>
          <a:xfrm>
            <a:off x="933633" y="4925317"/>
            <a:ext cx="43204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Exemplo: encontrar relações como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Preço do carro ↑ conforme potência 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Consumo ↓ conforme peso ↑</a:t>
            </a:r>
          </a:p>
        </p:txBody>
      </p:sp>
    </p:spTree>
    <p:extLst>
      <p:ext uri="{BB962C8B-B14F-4D97-AF65-F5344CB8AC3E}">
        <p14:creationId xmlns:p14="http://schemas.microsoft.com/office/powerpoint/2010/main" val="6556453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2832F-101E-1A13-A85A-D92875643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1C39-DBCC-4B6B-AEB6-37BD24597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96C59-6F7E-3A93-19A9-B256361B5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343" y="1825624"/>
            <a:ext cx="6718861" cy="5032375"/>
          </a:xfrm>
        </p:spPr>
        <p:txBody>
          <a:bodyPr>
            <a:normAutofit/>
          </a:bodyPr>
          <a:lstStyle/>
          <a:p>
            <a:r>
              <a:rPr lang="pt-BR" dirty="0"/>
              <a:t>Relações entre variáveis ajudam 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selecionar atributos relevantes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atributos redundantes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Duas ou mais variáveis independentes (atributos) estão altamente correlacionadas entre si, afetando negativamente a predição dos modelos de ML.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escolher modelos de ML adequados</a:t>
            </a:r>
          </a:p>
          <a:p>
            <a:r>
              <a:rPr lang="pt-BR" dirty="0"/>
              <a:t>Para analisar essas relações usamos: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Matriz de correlação (</a:t>
            </a:r>
            <a:r>
              <a:rPr lang="pt-BR" i="1" dirty="0" err="1"/>
              <a:t>heatmap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Diagrama de dispersão (</a:t>
            </a:r>
            <a:r>
              <a:rPr lang="pt-BR" i="1" dirty="0" err="1"/>
              <a:t>scatterplot</a:t>
            </a:r>
            <a:r>
              <a:rPr lang="pt-BR" dirty="0"/>
              <a:t>)</a:t>
            </a:r>
          </a:p>
        </p:txBody>
      </p:sp>
      <p:pic>
        <p:nvPicPr>
          <p:cNvPr id="1026" name="Picture 2" descr="Scatter Plot - Quality Improvement - ELFT">
            <a:extLst>
              <a:ext uri="{FF2B5EF4-FFF2-40B4-BE49-F238E27FC236}">
                <a16:creationId xmlns:a16="http://schemas.microsoft.com/office/drawing/2014/main" id="{51E70FD3-0A6B-B27E-DEEE-883A831CC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04" y="1690688"/>
            <a:ext cx="4156365" cy="254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B6A24E24-E32D-BA54-4C89-5894031B9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493" y="4348460"/>
            <a:ext cx="2985185" cy="242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874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 (</a:t>
            </a:r>
            <a:r>
              <a:rPr lang="pt-BR" i="1" dirty="0" err="1"/>
              <a:t>heatmap</a:t>
            </a:r>
            <a:r>
              <a:rPr lang="pt-BR" dirty="0"/>
              <a:t>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O </a:t>
                </a:r>
                <a:r>
                  <a:rPr lang="pt-BR" i="1" dirty="0" err="1"/>
                  <a:t>heatmap</a:t>
                </a:r>
                <a:r>
                  <a:rPr lang="pt-BR" dirty="0"/>
                  <a:t> mostra, de forma visual, o grau de </a:t>
                </a:r>
                <a:r>
                  <a:rPr lang="pt-BR" b="1" dirty="0"/>
                  <a:t>relação linear</a:t>
                </a:r>
                <a:r>
                  <a:rPr lang="pt-BR" dirty="0"/>
                  <a:t> entre pares de variáveis numéricas.</a:t>
                </a:r>
              </a:p>
              <a:p>
                <a:r>
                  <a:rPr lang="pt-BR" dirty="0"/>
                  <a:t>Cada elemento da matriz é calculado usando-se o coeficiente de correlação de Pearson: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BR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cov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d>
                                <m:d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pt-BR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Valores variam de −1 a +1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+1 </a:t>
                </a:r>
                <a:r>
                  <a:rPr lang="pt-BR" dirty="0"/>
                  <a:t>→ relação linear positiva forte: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à medida que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aumenta.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−1 </a:t>
                </a:r>
                <a:r>
                  <a:rPr lang="pt-BR" dirty="0"/>
                  <a:t>→ relação linear negativa forte: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enquanto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diminui.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0 </a:t>
                </a:r>
                <a:r>
                  <a:rPr lang="pt-BR" dirty="0"/>
                  <a:t>→ nenhuma </a:t>
                </a:r>
                <a:r>
                  <a:rPr lang="pt-BR" b="1" dirty="0"/>
                  <a:t>relação linear </a:t>
                </a:r>
                <a:r>
                  <a:rPr lang="pt-BR" dirty="0"/>
                  <a:t>entre</a:t>
                </a:r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OBS</a:t>
                </a:r>
                <a:r>
                  <a:rPr lang="pt-BR" dirty="0"/>
                  <a:t>.: Valores negativos são chamados de </a:t>
                </a:r>
                <a:r>
                  <a:rPr lang="pt-BR" dirty="0" err="1"/>
                  <a:t>anti-correlação</a:t>
                </a:r>
                <a:r>
                  <a:rPr lang="pt-BR" dirty="0"/>
                  <a:t>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  <a:blipFill>
                <a:blip r:embed="rId3"/>
                <a:stretch>
                  <a:fillRect l="-927" t="-1937" b="-2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82FD-3BF2-6050-A02E-9CBB3217B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Correlação</a:t>
            </a:r>
            <a:r>
              <a:rPr lang="en-US" dirty="0"/>
              <a:t> de Pearson</a:t>
            </a:r>
          </a:p>
        </p:txBody>
      </p:sp>
      <p:pic>
        <p:nvPicPr>
          <p:cNvPr id="4098" name="Picture 2" descr="Pearson correlation coefficient - Wikipedia">
            <a:extLst>
              <a:ext uri="{FF2B5EF4-FFF2-40B4-BE49-F238E27FC236}">
                <a16:creationId xmlns:a16="http://schemas.microsoft.com/office/drawing/2014/main" id="{CAC5840A-55EB-73F3-FDFB-546B6FDD3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"/>
          <a:stretch>
            <a:fillRect/>
          </a:stretch>
        </p:blipFill>
        <p:spPr bwMode="auto">
          <a:xfrm>
            <a:off x="0" y="2348059"/>
            <a:ext cx="6868886" cy="323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</p:spPr>
            <p:txBody>
              <a:bodyPr>
                <a:normAutofit/>
              </a:bodyPr>
              <a:lstStyle/>
              <a:p>
                <a:r>
                  <a:rPr lang="pt-BR" noProof="0" dirty="0"/>
                  <a:t>Se ruído aumenta, então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Uma variável não fornece informação sobre a outra.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não depende da inclinação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Inclinações mais ou menos acentuadas resultam no mesmo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r>
                  <a:rPr lang="pt-BR" noProof="0" dirty="0"/>
                  <a:t>O coeficiente de Pearson,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pt-BR" noProof="0" dirty="0"/>
                  <a:t> é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 se a correlação é não-linear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Mesmo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pt-BR" noProof="0" dirty="0"/>
                  <a:t> sendo uma função não linear de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noProof="0" dirty="0"/>
                  <a:t> (e.g.,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pt-BR" b="0" i="0" noProof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noProof="0" dirty="0"/>
                  <a:t>),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será 0.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é 0 se não existe relação linear.</a:t>
                </a:r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  <a:blipFill>
                <a:blip r:embed="rId3"/>
                <a:stretch>
                  <a:fillRect l="-2105" t="-1937" r="-1287" b="-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8548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79883-84D1-FA96-B952-8AC395BB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que</a:t>
            </a:r>
            <a:r>
              <a:rPr lang="en-US" dirty="0"/>
              <a:t> serve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29944" y="1825625"/>
                <a:ext cx="6531428" cy="503237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dirty="0"/>
                  <a:t>Identificar variáveis fortemente (linearmente) relacionadas.</a:t>
                </a:r>
              </a:p>
              <a:p>
                <a:r>
                  <a:rPr lang="pt-BR" dirty="0"/>
                  <a:t>Detectar </a:t>
                </a:r>
                <a:r>
                  <a:rPr lang="pt-BR" dirty="0" err="1"/>
                  <a:t>multicolinearidade</a:t>
                </a:r>
                <a:r>
                  <a:rPr lang="pt-BR" dirty="0"/>
                  <a:t>.</a:t>
                </a:r>
              </a:p>
              <a:p>
                <a:r>
                  <a:rPr lang="pt-BR" dirty="0"/>
                  <a:t>Apoiar seleção de atributos.</a:t>
                </a:r>
              </a:p>
              <a:p>
                <a:r>
                  <a:rPr lang="pt-BR" dirty="0"/>
                  <a:t>Levantar hipóteses sobre relações entre variáveis.</a:t>
                </a:r>
              </a:p>
              <a:p>
                <a:r>
                  <a:rPr lang="en-US" b="1" dirty="0" err="1"/>
                  <a:t>Limitações</a:t>
                </a:r>
                <a:endParaRPr lang="pt-BR" i="1" dirty="0">
                  <a:ea typeface="Cambria Math" panose="020405030504060302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dirty="0"/>
                  <a:t> é sensível a </a:t>
                </a:r>
                <a:r>
                  <a:rPr lang="pt-BR" i="1" dirty="0"/>
                  <a:t>outliers</a:t>
                </a:r>
                <a:r>
                  <a:rPr lang="pt-BR" dirty="0"/>
                  <a:t> por usar a média em seu cálculo.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Não mostra a forma da relação e, portanto, n</a:t>
                </a:r>
                <a:r>
                  <a:rPr lang="en-US" dirty="0" err="1"/>
                  <a:t>ão</a:t>
                </a:r>
                <a:r>
                  <a:rPr lang="en-US" dirty="0"/>
                  <a:t> indica se a </a:t>
                </a:r>
                <a:r>
                  <a:rPr lang="en-US" dirty="0" err="1"/>
                  <a:t>relação</a:t>
                </a:r>
                <a:r>
                  <a:rPr lang="en-US" dirty="0"/>
                  <a:t> é </a:t>
                </a:r>
                <a:r>
                  <a:rPr lang="en-US" dirty="0" err="1"/>
                  <a:t>não</a:t>
                </a:r>
                <a:r>
                  <a:rPr lang="en-US" dirty="0"/>
                  <a:t>-linear.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en-US" dirty="0" err="1"/>
                  <a:t>Devemos</a:t>
                </a:r>
                <a:r>
                  <a:rPr lang="en-US" dirty="0"/>
                  <a:t> </a:t>
                </a:r>
                <a:r>
                  <a:rPr lang="en-US" dirty="0" err="1"/>
                  <a:t>analisar</a:t>
                </a:r>
                <a:r>
                  <a:rPr lang="en-US" dirty="0"/>
                  <a:t> </a:t>
                </a:r>
                <a:r>
                  <a:rPr lang="en-US" dirty="0" err="1"/>
                  <a:t>visualmente</a:t>
                </a:r>
                <a:r>
                  <a:rPr lang="en-US" dirty="0"/>
                  <a:t> (</a:t>
                </a:r>
                <a:r>
                  <a:rPr lang="en-US" i="1" dirty="0"/>
                  <a:t>scatter plot</a:t>
                </a:r>
                <a:r>
                  <a:rPr lang="en-US" dirty="0"/>
                  <a:t>) e/</a:t>
                </a:r>
                <a:r>
                  <a:rPr lang="en-US" dirty="0" err="1"/>
                  <a:t>ou</a:t>
                </a:r>
                <a:r>
                  <a:rPr lang="en-US" dirty="0"/>
                  <a:t> com outro </a:t>
                </a:r>
                <a:r>
                  <a:rPr lang="en-US"/>
                  <a:t>coeficiente.</a:t>
                </a:r>
                <a:endParaRPr lang="pt-BR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29944" y="1825625"/>
                <a:ext cx="6531428" cy="5032376"/>
              </a:xfrm>
              <a:blipFill>
                <a:blip r:embed="rId3"/>
                <a:stretch>
                  <a:fillRect l="-1679" t="-26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FB7141BA-7A53-E764-1EA5-DD59A435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86" y="2087939"/>
            <a:ext cx="4571955" cy="3717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1754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dispersão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8046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Sweetviz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10120</TotalTime>
  <Words>3785</Words>
  <Application>Microsoft Office PowerPoint</Application>
  <PresentationFormat>Widescreen</PresentationFormat>
  <Paragraphs>437</Paragraphs>
  <Slides>53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Cambria Math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Vantagens e desvantagens: boxplot (IQR)</vt:lpstr>
      <vt:lpstr>Vantagens e desvantagens: Z-score</vt:lpstr>
      <vt:lpstr>Outros métodos para detecção de outliers</vt:lpstr>
      <vt:lpstr>Como remover outliers?</vt:lpstr>
      <vt:lpstr>Como remover outliers?</vt:lpstr>
      <vt:lpstr>Relação entre variáveis</vt:lpstr>
      <vt:lpstr>Relação entre variáveis</vt:lpstr>
      <vt:lpstr>Relação entre variáveis</vt:lpstr>
      <vt:lpstr>PowerPoint Presentation</vt:lpstr>
      <vt:lpstr>Matriz de correlação (heatmap)</vt:lpstr>
      <vt:lpstr>Correlação de Pearson</vt:lpstr>
      <vt:lpstr>Para que serve a matriz de correlação?</vt:lpstr>
      <vt:lpstr>Diagrama de dispersão</vt:lpstr>
      <vt:lpstr>Sweetviz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1954</cp:revision>
  <dcterms:created xsi:type="dcterms:W3CDTF">2020-01-20T13:50:05Z</dcterms:created>
  <dcterms:modified xsi:type="dcterms:W3CDTF">2026-01-26T13:27:12Z</dcterms:modified>
</cp:coreProperties>
</file>

<file path=docProps/thumbnail.jpeg>
</file>